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8"/>
  </p:notesMasterIdLst>
  <p:sldIdLst>
    <p:sldId id="381" r:id="rId5"/>
    <p:sldId id="561" r:id="rId6"/>
    <p:sldId id="671" r:id="rId7"/>
    <p:sldId id="563" r:id="rId9"/>
    <p:sldId id="511" r:id="rId10"/>
    <p:sldId id="595" r:id="rId11"/>
    <p:sldId id="570" r:id="rId12"/>
    <p:sldId id="324" r:id="rId13"/>
    <p:sldId id="389" r:id="rId14"/>
    <p:sldId id="493" r:id="rId15"/>
    <p:sldId id="458" r:id="rId16"/>
    <p:sldId id="390" r:id="rId17"/>
    <p:sldId id="426" r:id="rId18"/>
    <p:sldId id="311" r:id="rId19"/>
    <p:sldId id="596" r:id="rId20"/>
    <p:sldId id="534" r:id="rId21"/>
    <p:sldId id="466" r:id="rId22"/>
    <p:sldId id="566" r:id="rId23"/>
    <p:sldId id="567" r:id="rId24"/>
    <p:sldId id="568" r:id="rId25"/>
    <p:sldId id="535" r:id="rId26"/>
    <p:sldId id="549" r:id="rId27"/>
    <p:sldId id="571" r:id="rId28"/>
    <p:sldId id="536" r:id="rId29"/>
    <p:sldId id="537" r:id="rId30"/>
    <p:sldId id="538" r:id="rId31"/>
    <p:sldId id="541" r:id="rId32"/>
    <p:sldId id="564" r:id="rId33"/>
    <p:sldId id="565" r:id="rId34"/>
    <p:sldId id="543" r:id="rId35"/>
    <p:sldId id="597" r:id="rId36"/>
    <p:sldId id="544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0" y="198"/>
      </p:cViewPr>
      <p:guideLst>
        <p:guide orient="horz" pos="2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153.xml"/><Relationship Id="rId50" Type="http://schemas.openxmlformats.org/officeDocument/2006/relationships/tableStyles" Target="tableStyles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302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5.jpe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image" Target="../media/image23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tiff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13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hyperlink" Target="https://developer.android.com/studio/preview/" TargetMode="Externa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jetPack如何在悄悄的改变我们开发模式，而你却不知道</a:t>
            </a:r>
            <a:endParaRPr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277678" y="5264150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课程咨询桃子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3433427729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71440" y="3587115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20:05</a:t>
            </a:r>
            <a:r>
              <a:rPr lang="zh-CN" altLang="en-US"/>
              <a:t>正式上课</a:t>
            </a:r>
            <a:endParaRPr lang="zh-CN" altLang="en-US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877" y="127399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三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新建导航视图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1909909"/>
            <a:ext cx="4321996" cy="1710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目录下新建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文件夹，然后新建一个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navigation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的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resource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文件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     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-apple-system" charset="0"/>
              </a:rPr>
              <a:t>Mobile_navigation.xml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-apple-system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 添加导航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-apple-system" charset="0"/>
              </a:rPr>
              <a:t>Action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73" y="1820386"/>
            <a:ext cx="7315127" cy="37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7187833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导航路线规划图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4877" y="1571004"/>
            <a:ext cx="5869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声明这个</a:t>
            </a:r>
            <a:r>
              <a:rPr lang="en-US" altLang="zh-CN" dirty="0">
                <a:solidFill>
                  <a:srgbClr val="00B0F0"/>
                </a:solidFill>
              </a:rPr>
              <a:t>id</a:t>
            </a:r>
            <a:r>
              <a:rPr lang="zh-CN" altLang="en-US" dirty="0">
                <a:solidFill>
                  <a:srgbClr val="00B0F0"/>
                </a:solidFill>
              </a:rPr>
              <a:t>对应的 </a:t>
            </a:r>
            <a:r>
              <a:rPr lang="en-US" altLang="zh-CN" b="1" dirty="0">
                <a:solidFill>
                  <a:srgbClr val="00B0F0"/>
                </a:solidFill>
              </a:rPr>
              <a:t>Destination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会被作为 </a:t>
            </a:r>
            <a:r>
              <a:rPr lang="zh-CN" altLang="en-US" b="1" dirty="0">
                <a:solidFill>
                  <a:srgbClr val="00B0F0"/>
                </a:solidFill>
              </a:rPr>
              <a:t>默认布局</a:t>
            </a:r>
            <a:r>
              <a:rPr lang="en-US" altLang="zh-CN" dirty="0">
                <a:solidFill>
                  <a:srgbClr val="00B0F0"/>
                </a:solidFill>
              </a:rPr>
              <a:t> </a:t>
            </a:r>
            <a:r>
              <a:rPr lang="zh-CN" altLang="en-US" dirty="0">
                <a:solidFill>
                  <a:srgbClr val="00B0F0"/>
                </a:solidFill>
              </a:rPr>
              <a:t>加载到</a:t>
            </a:r>
            <a:r>
              <a:rPr lang="en-US" altLang="zh-CN" dirty="0">
                <a:solidFill>
                  <a:srgbClr val="00B0F0"/>
                </a:solidFill>
              </a:rPr>
              <a:t>Activity</a:t>
            </a:r>
            <a:r>
              <a:rPr lang="zh-CN" altLang="en-US" dirty="0">
                <a:solidFill>
                  <a:srgbClr val="00B0F0"/>
                </a:solidFill>
              </a:rPr>
              <a:t>中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2315336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Action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标签：声明导航的行为</a:t>
            </a:r>
            <a:endParaRPr lang="zh-CN" altLang="en-US" sz="2400" b="1" i="0" dirty="0">
              <a:solidFill>
                <a:srgbClr val="00B0F0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877" y="4341890"/>
            <a:ext cx="46266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</a:rPr>
              <a:t>app:destination</a:t>
            </a:r>
            <a:r>
              <a:rPr lang="en-US" altLang="zh-CN" b="1" dirty="0">
                <a:solidFill>
                  <a:srgbClr val="00B0F0"/>
                </a:solidFill>
              </a:rPr>
              <a:t>="@+id/</a:t>
            </a:r>
            <a:r>
              <a:rPr lang="en-US" altLang="zh-CN" b="1" dirty="0" err="1">
                <a:solidFill>
                  <a:srgbClr val="00B0F0"/>
                </a:solidFill>
              </a:rPr>
              <a:t>oneFragment2</a:t>
            </a:r>
            <a:r>
              <a:rPr lang="en-US" altLang="zh-CN" b="1" dirty="0">
                <a:solidFill>
                  <a:srgbClr val="00B0F0"/>
                </a:solidFill>
              </a:rPr>
              <a:t>"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2961525"/>
            <a:ext cx="6729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android</a:t>
            </a:r>
            <a:r>
              <a:rPr lang="en-US" altLang="zh-CN" b="1" dirty="0" err="1">
                <a:solidFill>
                  <a:srgbClr val="BABABA"/>
                </a:solidFill>
              </a:rPr>
              <a:t>:id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action_oneFragment1_to_oneFragment2</a:t>
            </a:r>
            <a:r>
              <a:rPr lang="en-US" altLang="zh-CN" b="1" dirty="0">
                <a:solidFill>
                  <a:srgbClr val="6A8759"/>
                </a:solidFill>
              </a:rPr>
              <a:t>"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54877" y="34209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Action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唯一的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标识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，在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的某个点击事件中，我们通过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指向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对应的行为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7318" y="4851078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声明了这个行为导航的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（目的地）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1044592"/>
            <a:ext cx="52482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9876AA"/>
                </a:solidFill>
              </a:rPr>
              <a:t>app</a:t>
            </a:r>
            <a:r>
              <a:rPr lang="en-US" altLang="zh-CN" b="1" dirty="0" err="1">
                <a:solidFill>
                  <a:srgbClr val="BABABA"/>
                </a:solidFill>
              </a:rPr>
              <a:t>:startDestination</a:t>
            </a:r>
            <a:r>
              <a:rPr lang="en-US" altLang="zh-CN" b="1" dirty="0">
                <a:solidFill>
                  <a:srgbClr val="BABABA"/>
                </a:solidFill>
              </a:rPr>
              <a:t>=</a:t>
            </a:r>
            <a:r>
              <a:rPr lang="en-US" altLang="zh-CN" b="1" dirty="0">
                <a:solidFill>
                  <a:srgbClr val="6A8759"/>
                </a:solidFill>
              </a:rPr>
              <a:t>"@+id/</a:t>
            </a:r>
            <a:r>
              <a:rPr lang="en-US" altLang="zh-CN" b="1" dirty="0" err="1">
                <a:solidFill>
                  <a:srgbClr val="6A8759"/>
                </a:solidFill>
              </a:rPr>
              <a:t>oneFragment1</a:t>
            </a:r>
            <a:r>
              <a:rPr lang="en-US" altLang="zh-CN" dirty="0">
                <a:solidFill>
                  <a:srgbClr val="6A8759"/>
                </a:solidFill>
              </a:rPr>
              <a:t>”</a:t>
            </a:r>
            <a:endParaRPr lang="en-US" altLang="zh-CN" dirty="0">
              <a:solidFill>
                <a:srgbClr val="6A8759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722" y="5360266"/>
            <a:ext cx="40627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app:popUpTo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="@id/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oneFragment1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7318" y="5819545"/>
            <a:ext cx="442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声明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导航行为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将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返回到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id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对应的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48130"/>
            <a:ext cx="4420870" cy="199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877" y="1232899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四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在根页面添加导航页面容器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943287"/>
            <a:ext cx="8432800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五步使用</a:t>
            </a:r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877" y="1356189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五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最后，添加导航跳转事件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9" y="2046150"/>
            <a:ext cx="7721600" cy="196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6265021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导航界面的容器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56024"/>
            <a:ext cx="8470900" cy="2374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4877" y="1132092"/>
            <a:ext cx="84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内部实例化了一个</a:t>
            </a:r>
            <a:r>
              <a:rPr lang="en-US" altLang="zh-CN" dirty="0" err="1">
                <a:solidFill>
                  <a:srgbClr val="4F4F4F"/>
                </a:solidFill>
                <a:latin typeface="-apple-system" charset="0"/>
              </a:rPr>
              <a:t>FrameLayout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, 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作为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ViewGroup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的载体，导航并展示其它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55" y="42629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app:defaultNavHost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true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18675" y="4262471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拦截系统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Back</a:t>
            </a:r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键的点击事件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055" y="5285776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app:navGraph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=”@navigation/</a:t>
            </a:r>
            <a:r>
              <a:rPr lang="en-US" altLang="zh-CN" b="1" dirty="0" err="1">
                <a:solidFill>
                  <a:srgbClr val="00B0F0"/>
                </a:solidFill>
                <a:latin typeface="-apple-system" charset="0"/>
              </a:rPr>
              <a:t>mobile_navigation</a:t>
            </a:r>
            <a:r>
              <a:rPr lang="en-US" altLang="zh-CN" b="1" dirty="0">
                <a:solidFill>
                  <a:srgbClr val="00B0F0"/>
                </a:solidFill>
                <a:latin typeface="-apple-system" charset="0"/>
              </a:rPr>
              <a:t>”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8167" y="5787168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导航并展示对应的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Fragment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6465" y="4632395"/>
            <a:ext cx="462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 charset="0"/>
              </a:rPr>
              <a:t>必须重写</a:t>
            </a:r>
            <a:r>
              <a:rPr lang="en-US" altLang="zh-CN" dirty="0">
                <a:solidFill>
                  <a:srgbClr val="FF0000"/>
                </a:solidFill>
                <a:latin typeface="-apple-system" charset="0"/>
              </a:rPr>
              <a:t> Activity</a:t>
            </a:r>
            <a:r>
              <a:rPr lang="zh-CN" altLang="en-US" dirty="0">
                <a:solidFill>
                  <a:srgbClr val="FF0000"/>
                </a:solidFill>
                <a:latin typeface="-apple-system" charset="0"/>
              </a:rPr>
              <a:t>的 </a:t>
            </a:r>
            <a:r>
              <a:rPr lang="en-US" altLang="zh-CN" b="1" dirty="0" err="1">
                <a:solidFill>
                  <a:srgbClr val="FF0000"/>
                </a:solidFill>
                <a:latin typeface="-apple-system" charset="0"/>
              </a:rPr>
              <a:t>onSupportNavigateUp</a:t>
            </a:r>
            <a:r>
              <a:rPr lang="en-US" altLang="zh-CN" b="1" dirty="0">
                <a:solidFill>
                  <a:srgbClr val="FF0000"/>
                </a:solidFill>
                <a:latin typeface="-apple-system" charset="0"/>
              </a:rPr>
              <a:t>()</a:t>
            </a:r>
            <a:r>
              <a:rPr lang="en-U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76847" y="26764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HQETWQH6R{MZG`951OBK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41910"/>
            <a:ext cx="6104890" cy="66001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435" y="3686810"/>
            <a:ext cx="44684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导航规划图在内存中是以什么形式存在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？</a:t>
            </a:r>
            <a:endParaRPr lang="zh-CN" alt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导航规划图何时被加载？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如何实现导航？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" y="1060450"/>
            <a:ext cx="242887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源码浅析</a:t>
            </a:r>
            <a:endParaRPr 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4877" y="116953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NavHostFragment</a:t>
            </a:r>
            <a:endParaRPr lang="en-US" altLang="zh-CN" b="1" i="0" dirty="0">
              <a:solidFill>
                <a:srgbClr val="4F4F4F"/>
              </a:solidFill>
              <a:effectLst/>
              <a:latin typeface="-apple-system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877" y="1670600"/>
            <a:ext cx="462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-apple-system" charset="0"/>
              </a:rPr>
              <a:t>作为</a:t>
            </a:r>
            <a:r>
              <a:rPr lang="en-US" altLang="zh-CN" dirty="0">
                <a:latin typeface="-apple-system" charset="0"/>
              </a:rPr>
              <a:t>Activity</a:t>
            </a:r>
            <a:r>
              <a:rPr lang="zh-CN" altLang="en-US" dirty="0">
                <a:latin typeface="-apple-system" charset="0"/>
              </a:rPr>
              <a:t>导航界面的载体</a:t>
            </a:r>
            <a:endParaRPr lang="zh-CN" altLang="en-US" dirty="0">
              <a:latin typeface="-apple-syste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-apple-system" charset="0"/>
              </a:rPr>
              <a:t>管理并控制导航的行为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0" y="116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b="1" dirty="0">
                <a:solidFill>
                  <a:srgbClr val="4F4F4F"/>
                </a:solidFill>
                <a:latin typeface="-apple-system" charset="0"/>
              </a:rPr>
              <a:t>NavHost</a:t>
            </a:r>
            <a:r>
              <a:rPr lang="is-IS" altLang="zh-CN" dirty="0">
                <a:solidFill>
                  <a:srgbClr val="4F4F4F"/>
                </a:solidFill>
                <a:latin typeface="-apple-system" charset="0"/>
              </a:rPr>
              <a:t> </a:t>
            </a:r>
            <a:r>
              <a:rPr lang="zh-CN" altLang="is-IS" dirty="0">
                <a:solidFill>
                  <a:srgbClr val="4F4F4F"/>
                </a:solidFill>
                <a:latin typeface="-apple-system" charset="0"/>
              </a:rPr>
              <a:t>接口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0" y="164907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Source Code Pro" charset="0"/>
              </a:rPr>
              <a:t>getNavController</a:t>
            </a:r>
            <a:r>
              <a:rPr lang="en-US" altLang="zh-CN" dirty="0">
                <a:solidFill>
                  <a:srgbClr val="000000"/>
                </a:solidFill>
                <a:latin typeface="Source Code Pro" charset="0"/>
              </a:rPr>
              <a:t>()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4877" y="2365358"/>
            <a:ext cx="1616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NavController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4877" y="2761588"/>
            <a:ext cx="5715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对</a:t>
            </a:r>
            <a:r>
              <a:rPr lang="en-US" altLang="zh-CN" dirty="0">
                <a:latin typeface="-apple-system" charset="0"/>
              </a:rPr>
              <a:t>navigation</a:t>
            </a:r>
            <a:r>
              <a:rPr lang="zh-CN" altLang="en-US" dirty="0">
                <a:latin typeface="-apple-system" charset="0"/>
              </a:rPr>
              <a:t>资源文件夹下</a:t>
            </a:r>
            <a:r>
              <a:rPr lang="en-US" altLang="zh-CN" dirty="0" err="1">
                <a:latin typeface="-apple-system" charset="0"/>
              </a:rPr>
              <a:t>nav_graph.xml</a:t>
            </a:r>
            <a:r>
              <a:rPr lang="zh-CN" altLang="en-US" dirty="0">
                <a:latin typeface="-apple-system" charset="0"/>
              </a:rPr>
              <a:t>的 </a:t>
            </a:r>
            <a:r>
              <a:rPr lang="zh-CN" altLang="en-US" b="1" dirty="0">
                <a:latin typeface="-apple-system" charset="0"/>
              </a:rPr>
              <a:t>解析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通过解析</a:t>
            </a:r>
            <a:r>
              <a:rPr lang="en-US" altLang="zh-CN" dirty="0">
                <a:latin typeface="-apple-system" charset="0"/>
              </a:rPr>
              <a:t>xml</a:t>
            </a:r>
            <a:r>
              <a:rPr lang="zh-CN" altLang="en-US" dirty="0">
                <a:latin typeface="-apple-system" charset="0"/>
              </a:rPr>
              <a:t>，获取所有 </a:t>
            </a:r>
            <a:r>
              <a:rPr lang="en-US" altLang="zh-CN" b="1" dirty="0">
                <a:latin typeface="-apple-system" charset="0"/>
              </a:rPr>
              <a:t>Destination</a:t>
            </a:r>
            <a:r>
              <a:rPr lang="zh-CN" altLang="en-US" dirty="0">
                <a:latin typeface="-apple-system" charset="0"/>
              </a:rPr>
              <a:t>（目标点）的 </a:t>
            </a:r>
            <a:r>
              <a:rPr lang="zh-CN" altLang="en-US" b="1" dirty="0">
                <a:latin typeface="-apple-system" charset="0"/>
              </a:rPr>
              <a:t>引用</a:t>
            </a:r>
            <a:r>
              <a:rPr lang="zh-CN" altLang="en-US" dirty="0">
                <a:latin typeface="-apple-system" charset="0"/>
              </a:rPr>
              <a:t> 或者 </a:t>
            </a:r>
            <a:r>
              <a:rPr lang="en-US" altLang="zh-CN" b="1" dirty="0">
                <a:latin typeface="-apple-system" charset="0"/>
              </a:rPr>
              <a:t>Class</a:t>
            </a:r>
            <a:r>
              <a:rPr lang="zh-CN" altLang="en-US" b="1" dirty="0">
                <a:latin typeface="-apple-system" charset="0"/>
              </a:rPr>
              <a:t>的引用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记录当前栈中 </a:t>
            </a:r>
            <a:r>
              <a:rPr lang="en-US" altLang="zh-CN" b="1" dirty="0">
                <a:latin typeface="-apple-system" charset="0"/>
              </a:rPr>
              <a:t>Fragment</a:t>
            </a:r>
            <a:r>
              <a:rPr lang="zh-CN" altLang="en-US" b="1" dirty="0">
                <a:latin typeface="-apple-system" charset="0"/>
              </a:rPr>
              <a:t>的顺序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-apple-system" charset="0"/>
              </a:rPr>
              <a:t>管理控制 </a:t>
            </a:r>
            <a:r>
              <a:rPr lang="zh-CN" altLang="en-US" b="1" dirty="0">
                <a:latin typeface="-apple-system" charset="0"/>
              </a:rPr>
              <a:t>导航行为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0" y="2365358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b="1" dirty="0">
                <a:solidFill>
                  <a:srgbClr val="4F4F4F"/>
                </a:solidFill>
                <a:latin typeface="-apple-system" charset="0"/>
              </a:rPr>
              <a:t>Navigator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(</a:t>
            </a:r>
            <a:r>
              <a:rPr lang="zh-CN" altLang="it-IT" dirty="0">
                <a:solidFill>
                  <a:srgbClr val="4F4F4F"/>
                </a:solidFill>
                <a:latin typeface="-apple-system" charset="0"/>
              </a:rPr>
              <a:t>导航者</a:t>
            </a:r>
            <a:r>
              <a:rPr lang="it-IT" altLang="zh-CN" dirty="0">
                <a:solidFill>
                  <a:srgbClr val="4F4F4F"/>
                </a:solidFill>
                <a:latin typeface="-apple-system" charset="0"/>
              </a:rPr>
              <a:t>) 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96000" y="27829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能够实例化对应的 </a:t>
            </a:r>
            <a:r>
              <a:rPr lang="en-US" altLang="zh-CN" b="1" dirty="0" err="1">
                <a:latin typeface="-apple-system" charset="0"/>
              </a:rPr>
              <a:t>NavDestination</a:t>
            </a:r>
            <a:endParaRPr lang="zh-CN" altLang="en-US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能够指定导航</a:t>
            </a:r>
            <a:endParaRPr lang="en-US" altLang="zh-CN" dirty="0">
              <a:latin typeface="-apple-system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dirty="0">
                <a:latin typeface="-apple-system" charset="0"/>
              </a:rPr>
              <a:t>能够后退导航</a:t>
            </a:r>
            <a:endParaRPr lang="zh-CN" altLang="en-US" b="0" i="0" dirty="0">
              <a:effectLst/>
              <a:latin typeface="-apple-syste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77" y="449890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F4F4F"/>
                </a:solidFill>
                <a:latin typeface="-apple-system" charset="0"/>
              </a:rPr>
              <a:t>NavDestination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59183" y="4982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无论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Fragment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也好，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Activity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也罢，只要实现了这个接口，对于</a:t>
            </a:r>
            <a:r>
              <a:rPr lang="en-US" altLang="zh-CN" b="1" dirty="0" err="1">
                <a:solidFill>
                  <a:srgbClr val="4F4F4F"/>
                </a:solidFill>
                <a:latin typeface="-apple-system" charset="0"/>
              </a:rPr>
              <a:t>NavController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 来讲，他们都是 </a:t>
            </a:r>
            <a:r>
              <a:rPr lang="en-US" altLang="zh-CN" b="1" dirty="0">
                <a:solidFill>
                  <a:srgbClr val="4F4F4F"/>
                </a:solidFill>
                <a:latin typeface="-apple-system" charset="0"/>
              </a:rPr>
              <a:t>Destination</a:t>
            </a:r>
            <a:r>
              <a:rPr lang="zh-CN" altLang="en-US" b="1" dirty="0">
                <a:solidFill>
                  <a:srgbClr val="4F4F4F"/>
                </a:solidFill>
                <a:latin typeface="-apple-system" charset="0"/>
              </a:rPr>
              <a:t>（目标点）</a:t>
            </a:r>
            <a:r>
              <a:rPr lang="zh-CN" altLang="en-US" dirty="0">
                <a:solidFill>
                  <a:srgbClr val="4F4F4F"/>
                </a:solidFill>
                <a:latin typeface="-apple-system" charset="0"/>
              </a:rPr>
              <a:t>而已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规划图存储结构 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48" y="1063037"/>
            <a:ext cx="7701004" cy="54004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4655" y="121285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导航规划图在内存中是以什么形式存在？</a:t>
            </a:r>
            <a:endParaRPr lang="zh-CN" altLang="en-US" sz="24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导航规划图加载流程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 descr="$SN)8CP79~8[WH~BR3HEG4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5" y="-695960"/>
            <a:ext cx="6276340" cy="7019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710" y="1441450"/>
            <a:ext cx="49561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导航规划图何时被加载？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4710" y="385508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如何加载？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如何实现导航？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1A]FNPJJSTWE%18QDQZO2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85" y="457200"/>
            <a:ext cx="6523990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90" y="2684145"/>
            <a:ext cx="2980690" cy="1990725"/>
          </a:xfrm>
          <a:prstGeom prst="rect">
            <a:avLst/>
          </a:prstGeom>
        </p:spPr>
      </p:pic>
      <p:pic>
        <p:nvPicPr>
          <p:cNvPr id="4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9" y="150321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矩形 3"/>
          <p:cNvSpPr/>
          <p:nvPr/>
        </p:nvSpPr>
        <p:spPr>
          <a:xfrm>
            <a:off x="554877" y="2038286"/>
            <a:ext cx="3907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先进后出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(FILO, First In Last Out)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877" y="2501919"/>
            <a:ext cx="490551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向栈中添加</a:t>
            </a:r>
            <a:r>
              <a:rPr lang="en-US" altLang="zh-C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/</a:t>
            </a:r>
            <a:r>
              <a:rPr lang="zh-CN" altLang="en-US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Verdana" panose="020B0604030504040204" charset="0"/>
              </a:rPr>
              <a:t>删除数据时，只能从栈顶进行操作</a:t>
            </a:r>
            <a:endParaRPr lang="zh-CN" altLang="en-US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Verdana" panose="020B060403050404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77" y="38315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栈通常包括的三种操作：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、</a:t>
            </a: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peek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返回栈顶元素。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17133" y="298472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417132" y="265070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17132" y="228479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11413" y="306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611413" y="2298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19" idx="3"/>
            <a:endCxn id="15" idx="1"/>
          </p:cNvCxnSpPr>
          <p:nvPr/>
        </p:nvCxnSpPr>
        <p:spPr>
          <a:xfrm flipV="1">
            <a:off x="8257744" y="246672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8" idx="3"/>
            <a:endCxn id="7" idx="1"/>
          </p:cNvCxnSpPr>
          <p:nvPr/>
        </p:nvCxnSpPr>
        <p:spPr>
          <a:xfrm flipV="1">
            <a:off x="8257744" y="316665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263685" y="40310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栈中数据依次是：</a:t>
            </a:r>
            <a:r>
              <a:rPr kumimoji="1" lang="en-US" altLang="zh-CN" dirty="0"/>
              <a:t>30--&gt;20--&gt;10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 flipH="1" flipV="1">
            <a:off x="9408545" y="207273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 flipH="1" flipV="1">
            <a:off x="10771556" y="207058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返回并删除栈顶元素的操作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232" y="38604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7231" y="3160552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01512" y="3174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0" name="直线箭头连接符 19"/>
          <p:cNvCxnSpPr/>
          <p:nvPr/>
        </p:nvCxnSpPr>
        <p:spPr>
          <a:xfrm flipV="1">
            <a:off x="1547843" y="3342485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  <a:endCxn id="20" idx="1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出栈前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出栈中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6527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629088" y="386908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88476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出栈后</a:t>
            </a:r>
            <a:endParaRPr kumimoji="1" lang="zh-CN" altLang="en-US" dirty="0"/>
          </a:p>
        </p:txBody>
      </p:sp>
      <p:cxnSp>
        <p:nvCxnSpPr>
          <p:cNvPr id="11" name="曲线连接符 10"/>
          <p:cNvCxnSpPr/>
          <p:nvPr/>
        </p:nvCxnSpPr>
        <p:spPr>
          <a:xfrm rot="5400000" flipH="1" flipV="1">
            <a:off x="6710641" y="1996971"/>
            <a:ext cx="1329604" cy="955064"/>
          </a:xfrm>
          <a:prstGeom prst="curvedConnector3">
            <a:avLst>
              <a:gd name="adj1" fmla="val 105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30 --&gt; 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出栈后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30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出栈之后，栈顶元素变成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6" name="直线连接符 45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11134317" y="3115917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 flipH="1" flipV="1">
            <a:off x="2698644" y="2961370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/>
          <p:cNvCxnSpPr/>
          <p:nvPr/>
        </p:nvCxnSpPr>
        <p:spPr>
          <a:xfrm flipH="1" flipV="1">
            <a:off x="4050933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6214585" y="2961369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 flipV="1">
            <a:off x="7577599" y="294634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入栈操作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6" name="矩形 5"/>
          <p:cNvSpPr/>
          <p:nvPr/>
        </p:nvSpPr>
        <p:spPr>
          <a:xfrm>
            <a:off x="413209" y="13899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入栈：</a:t>
            </a:r>
            <a:br>
              <a:rPr lang="zh-CN" altLang="en-US" dirty="0"/>
            </a:br>
            <a:r>
              <a:rPr lang="en-US" altLang="zh-CN" dirty="0">
                <a:solidFill>
                  <a:srgbClr val="008000"/>
                </a:solidFill>
                <a:latin typeface="Verdana" panose="020B0604030504040204" charset="0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  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向栈中添加元素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07867" y="3857305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707231" y="35264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01512" y="3945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76805" y="34604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21" idx="3"/>
          </p:cNvCxnSpPr>
          <p:nvPr/>
        </p:nvCxnSpPr>
        <p:spPr>
          <a:xfrm flipV="1">
            <a:off x="1547843" y="40424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506961" y="4813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入栈前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21019" y="384545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221018" y="3511433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21018" y="3145525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15299" y="39306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15299" y="3159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5061630" y="3327458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V="1">
            <a:off x="5061630" y="4027386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20748" y="4798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入栈动作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788477" y="401288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788476" y="3678860"/>
            <a:ext cx="1353787" cy="363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82757" y="4098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栈底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982757" y="3410793"/>
            <a:ext cx="6463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栈顶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8514153" y="3559843"/>
            <a:ext cx="1159388" cy="1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V="1">
            <a:off x="8629088" y="4194813"/>
            <a:ext cx="1159389" cy="87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588206" y="4966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入栈后</a:t>
            </a:r>
            <a:endParaRPr kumimoji="1" lang="zh-CN" altLang="en-US" dirty="0"/>
          </a:p>
        </p:txBody>
      </p:sp>
      <p:cxnSp>
        <p:nvCxnSpPr>
          <p:cNvPr id="11" name="曲线连接符 10"/>
          <p:cNvCxnSpPr>
            <a:endCxn id="26" idx="0"/>
          </p:cNvCxnSpPr>
          <p:nvPr/>
        </p:nvCxnSpPr>
        <p:spPr>
          <a:xfrm rot="16200000" flipH="1">
            <a:off x="5588529" y="1836141"/>
            <a:ext cx="1664455" cy="954312"/>
          </a:xfrm>
          <a:prstGeom prst="curvedConnector3">
            <a:avLst>
              <a:gd name="adj1" fmla="val 1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13737" y="5387149"/>
            <a:ext cx="9255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入栈前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：栈顶元素是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 </a:t>
            </a:r>
            <a:br>
              <a:rPr lang="zh-CN" altLang="en-US" dirty="0"/>
            </a:br>
            <a:r>
              <a:rPr lang="zh-CN" altLang="en-US" b="1" dirty="0">
                <a:solidFill>
                  <a:srgbClr val="000000"/>
                </a:solidFill>
                <a:latin typeface="Verdana" panose="020B0604030504040204" charset="0"/>
              </a:rPr>
              <a:t>入栈后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入栈之后，栈顶元素变成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。此时，栈中的元素依次是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--&gt;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20 --&gt; 10</a:t>
            </a:r>
            <a:endParaRPr lang="zh-CN" altLang="en-US" dirty="0"/>
          </a:p>
        </p:txBody>
      </p:sp>
      <p:cxnSp>
        <p:nvCxnSpPr>
          <p:cNvPr id="440" name="直线箭头连接符 439"/>
          <p:cNvCxnSpPr>
            <a:stCxn id="19" idx="3"/>
            <a:endCxn id="15" idx="1"/>
          </p:cNvCxnSpPr>
          <p:nvPr/>
        </p:nvCxnSpPr>
        <p:spPr>
          <a:xfrm>
            <a:off x="1523136" y="3645155"/>
            <a:ext cx="1184095" cy="6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矩形 444"/>
          <p:cNvSpPr/>
          <p:nvPr/>
        </p:nvSpPr>
        <p:spPr>
          <a:xfrm>
            <a:off x="9788475" y="3336357"/>
            <a:ext cx="1353787" cy="363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40</a:t>
            </a:r>
            <a:endParaRPr kumimoji="1" lang="zh-CN" altLang="en-US" dirty="0"/>
          </a:p>
        </p:txBody>
      </p:sp>
      <p:cxnSp>
        <p:nvCxnSpPr>
          <p:cNvPr id="447" name="直线连接符 446"/>
          <p:cNvCxnSpPr/>
          <p:nvPr/>
        </p:nvCxnSpPr>
        <p:spPr>
          <a:xfrm flipH="1" flipV="1">
            <a:off x="2707230" y="2957081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/>
          <p:cNvCxnSpPr/>
          <p:nvPr/>
        </p:nvCxnSpPr>
        <p:spPr>
          <a:xfrm flipH="1" flipV="1">
            <a:off x="6221016" y="2942054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/>
          <p:cNvCxnSpPr/>
          <p:nvPr/>
        </p:nvCxnSpPr>
        <p:spPr>
          <a:xfrm flipH="1" flipV="1">
            <a:off x="4057364" y="2967812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/>
          <p:cNvCxnSpPr/>
          <p:nvPr/>
        </p:nvCxnSpPr>
        <p:spPr>
          <a:xfrm flipH="1" flipV="1">
            <a:off x="7571154" y="295278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/>
          <p:cNvCxnSpPr/>
          <p:nvPr/>
        </p:nvCxnSpPr>
        <p:spPr>
          <a:xfrm flipH="1" flipV="1">
            <a:off x="9784182" y="3130943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/>
          <p:cNvCxnSpPr/>
          <p:nvPr/>
        </p:nvCxnSpPr>
        <p:spPr>
          <a:xfrm flipH="1" flipV="1">
            <a:off x="11134315" y="3128795"/>
            <a:ext cx="2" cy="1252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85" y="1086552"/>
            <a:ext cx="5879563" cy="511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88" y="1389987"/>
            <a:ext cx="6096000" cy="20300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Stack提供方法：</a:t>
            </a:r>
            <a:endParaRPr lang="en-US" altLang="zh-CN" dirty="0"/>
          </a:p>
          <a:p>
            <a:r>
              <a:rPr lang="zh-CN" altLang="en-US" dirty="0"/>
              <a:t>Object peek() 返回栈的第一个元素，但并不将该元素”pop”出棧。</a:t>
            </a:r>
            <a:endParaRPr lang="en-US" altLang="zh-CN" dirty="0"/>
          </a:p>
          <a:p>
            <a:r>
              <a:rPr lang="zh-CN" altLang="en-US" dirty="0"/>
              <a:t>Object pop() 返回栈的第一个元素，并将该元素”pop”出栈。</a:t>
            </a:r>
            <a:endParaRPr lang="en-US" altLang="zh-CN" dirty="0"/>
          </a:p>
          <a:p>
            <a:r>
              <a:rPr lang="zh-CN" altLang="en-US" dirty="0"/>
              <a:t>void push(Object item) 将一个元素”push”进栈，最后一个进栈的元素总是位置棧顶。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288" y="4675031"/>
            <a:ext cx="34918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r>
              <a:rPr kumimoji="1" lang="zh-CN" altLang="en-US" dirty="0"/>
              <a:t>最大的问题：</a:t>
            </a:r>
            <a:r>
              <a:rPr kumimoji="1" lang="zh-CN" altLang="en-US" sz="28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性能不行</a:t>
            </a:r>
            <a:endParaRPr kumimoji="1" lang="zh-CN" altLang="en-US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ArrayDeque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555165" y="1943435"/>
          <a:ext cx="90675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4799"/>
                <a:gridCol w="3065171"/>
                <a:gridCol w="36576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ArrayDeque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入栈</a:t>
                      </a:r>
                      <a:r>
                        <a:rPr lang="en-US" altLang="zh-CN" dirty="0"/>
                        <a:t>(push)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Add(</a:t>
                      </a:r>
                      <a:r>
                        <a:rPr lang="zh-CN" altLang="en-US" dirty="0"/>
                        <a:t>从尾部添加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返回栈顶元素</a:t>
                      </a:r>
                      <a:r>
                        <a:rPr lang="en-US" altLang="zh-CN" dirty="0"/>
                        <a:t>(peek)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peekLast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出栈</a:t>
                      </a:r>
                      <a:r>
                        <a:rPr lang="en-US" altLang="zh-CN" dirty="0"/>
                        <a:t>(pop)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removeLast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55291" y="1111121"/>
            <a:ext cx="7202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ArrayDeque</a:t>
            </a:r>
            <a:r>
              <a:rPr kumimoji="1" lang="en-US" altLang="zh-CN" dirty="0"/>
              <a:t>:</a:t>
            </a:r>
            <a:r>
              <a:rPr kumimoji="1" lang="zh-CN" altLang="en-US" dirty="0"/>
              <a:t>双端队列的一种实现，可实现栈的功能，</a:t>
            </a:r>
            <a:r>
              <a:rPr kumimoji="1" lang="zh-CN" altLang="en-US" sz="2800" dirty="0">
                <a:solidFill>
                  <a:srgbClr val="FF0000"/>
                </a:solidFill>
              </a:rPr>
              <a:t>性能</a:t>
            </a:r>
            <a:r>
              <a:rPr kumimoji="1" lang="zh-CN" altLang="en-US" dirty="0"/>
              <a:t>比</a:t>
            </a:r>
            <a:r>
              <a:rPr kumimoji="1" lang="en-US" altLang="zh-CN" dirty="0"/>
              <a:t>Stack</a:t>
            </a:r>
            <a:r>
              <a:rPr kumimoji="1" lang="zh-CN" altLang="en-US" dirty="0"/>
              <a:t>好</a:t>
            </a:r>
            <a:endParaRPr kumimoji="1" lang="zh-CN" altLang="en-US" dirty="0"/>
          </a:p>
        </p:txBody>
      </p:sp>
      <p:pic>
        <p:nvPicPr>
          <p:cNvPr id="4" name="图片 3" descr="2@6(3GLB9GR3{GV$_}D9[6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3427095"/>
            <a:ext cx="1123315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回退栈管理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C1ZP7P@C1`DA2U`ZDYM[S%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060450"/>
            <a:ext cx="7314565" cy="4904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4990" y="3649980"/>
            <a:ext cx="404558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自治？</a:t>
            </a:r>
            <a:endParaRPr lang="zh-CN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000">
                <a:sym typeface="+mn-ea"/>
              </a:rPr>
              <a:t>1.</a:t>
            </a:r>
            <a:r>
              <a:rPr lang="zh-CN" alt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每一个navigator为导航指定了规则</a:t>
            </a:r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altLang="zh-CN"/>
              <a:t>2.</a:t>
            </a:r>
            <a:r>
              <a:rPr lang="zh-CN" alt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各自管理各自的回退栈</a:t>
            </a:r>
            <a:endParaRPr lang="zh-CN" alt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261745"/>
            <a:ext cx="40455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zh-CN" altLang="en-US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大管家？</a:t>
            </a:r>
            <a:endParaRPr lang="zh-CN" altLang="en-US" sz="4400">
              <a:ln w="10160">
                <a:solidFill>
                  <a:schemeClr val="accent5"/>
                </a:solidFill>
                <a:prstDash val="solid"/>
              </a:ln>
              <a:solidFill>
                <a:schemeClr val="accent6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NavController管理当前导航堆栈的所有导航器的后退堆栈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77" y="2161996"/>
            <a:ext cx="3431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-apple-system" charset="0"/>
              </a:rPr>
              <a:t>Navigation</a:t>
            </a:r>
            <a:r>
              <a:rPr lang="zh-CN" altLang="en-US" sz="2400" dirty="0">
                <a:solidFill>
                  <a:schemeClr val="accent1"/>
                </a:solidFill>
                <a:latin typeface="-apple-system" charset="0"/>
              </a:rPr>
              <a:t>能做什么？</a:t>
            </a:r>
            <a:endParaRPr lang="en-US" altLang="zh-CN" sz="2400" dirty="0">
              <a:solidFill>
                <a:schemeClr val="accent1"/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处理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 charset="0"/>
              </a:rPr>
              <a:t>Fragment Transactions</a:t>
            </a:r>
            <a:endParaRPr lang="en-US" altLang="zh-CN" dirty="0">
              <a:solidFill>
                <a:schemeClr val="accent1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-apple-system" charset="0"/>
              </a:rPr>
              <a:t>处理‘向上’和‘返回’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支持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-apple-system" charset="0"/>
              </a:rPr>
              <a:t>Deep Link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  <a:latin typeface="-apple-system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-apple-system" charset="0"/>
              </a:rPr>
              <a:t>提供动画，跳转效果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  <a:latin typeface="-apple-system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77" y="1217607"/>
            <a:ext cx="408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accent5">
                    <a:lumMod val="75000"/>
                  </a:schemeClr>
                </a:solidFill>
              </a:rPr>
              <a:t>导航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页面跳转堆栈管理组件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669" y="2018158"/>
            <a:ext cx="7178331" cy="40737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3669" y="100741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Navigation导航编辑器</a:t>
            </a:r>
            <a:r>
              <a:rPr lang="en-US" altLang="zh-CN" b="1" dirty="0">
                <a:solidFill>
                  <a:srgbClr val="00B0F0"/>
                </a:solidFill>
              </a:rPr>
              <a:t>: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4834" y="13718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作为Android Jetpack和 AndroidX 依赖库的一部分其目标旨在简化Android开发中导航的实现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877" y="1158885"/>
            <a:ext cx="1051039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Navigation使用原则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任何应用内导航的目标应该是为用户提供一致且可预测的体验。为了实现这一目标，Navigation架构组件可帮助你构建符合以下每个导航原则的应用程序。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应用具有固定的起点应用应该具有固定起点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堆栈用来代表应用的“导航状态”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“向上”按钮永远不会退出应用起点界面中不应该出现向上按钮。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Up和Back在应用程序任务中是等效的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B0F0"/>
                </a:solidFill>
              </a:rPr>
              <a:t>DeepLink或者Navigate至相同界面生成相同的堆栈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44825" y="129095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75675" y="1311910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9420" y="1104466"/>
            <a:ext cx="6830060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什么是 </a:t>
            </a:r>
            <a:r>
              <a:rPr lang="nl-NL" altLang="zh-CN" sz="3200" b="1" dirty="0">
                <a:solidFill>
                  <a:schemeClr val="accent1">
                    <a:lumMod val="75000"/>
                  </a:schemeClr>
                </a:solidFill>
              </a:rPr>
              <a:t>Android </a:t>
            </a:r>
            <a:r>
              <a:rPr lang="nl-NL" altLang="zh-CN" sz="3200" b="1" dirty="0" err="1">
                <a:solidFill>
                  <a:schemeClr val="accent1">
                    <a:lumMod val="75000"/>
                  </a:schemeClr>
                </a:solidFill>
              </a:rPr>
              <a:t>Jetpack</a:t>
            </a:r>
            <a:r>
              <a:rPr lang="zh-CN" altLang="nl-NL" sz="3200" b="1" dirty="0">
                <a:solidFill>
                  <a:schemeClr val="accent1">
                    <a:lumMod val="75000"/>
                  </a:schemeClr>
                </a:solidFill>
              </a:rPr>
              <a:t>？</a:t>
            </a:r>
            <a:endParaRPr lang="zh-CN" altLang="nl-NL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SzPct val="150000"/>
            </a:pP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      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Jetpack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是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软件组件的集合，可以使你更轻松地开发出色的</a:t>
            </a:r>
            <a:r>
              <a:rPr lang="en-US" altLang="zh-CN" sz="2400" dirty="0">
                <a:solidFill>
                  <a:schemeClr val="accent6"/>
                </a:solidFill>
                <a:latin typeface="-apple-system" charset="0"/>
              </a:rPr>
              <a:t>Android</a:t>
            </a:r>
            <a:r>
              <a:rPr lang="zh-CN" altLang="en-US" sz="2400" dirty="0">
                <a:solidFill>
                  <a:schemeClr val="accent6"/>
                </a:solidFill>
                <a:latin typeface="-apple-system" charset="0"/>
              </a:rPr>
              <a:t>应用程序。</a:t>
            </a:r>
            <a:endParaRPr lang="en-US" altLang="zh-CN" sz="2400" dirty="0">
              <a:solidFill>
                <a:schemeClr val="accent6"/>
              </a:solidFill>
              <a:latin typeface="-apple-syste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420" y="2809994"/>
            <a:ext cx="6830060" cy="169277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谷歌发布</a:t>
            </a:r>
            <a:r>
              <a:rPr lang="en-US" altLang="zh-CN" sz="3200" dirty="0" err="1">
                <a:solidFill>
                  <a:srgbClr val="819198"/>
                </a:solidFill>
                <a:latin typeface="-apple-system-font" charset="0"/>
              </a:rPr>
              <a:t>JetPack</a:t>
            </a:r>
            <a:r>
              <a:rPr lang="zh-CN" altLang="en-US" sz="3200" dirty="0">
                <a:solidFill>
                  <a:srgbClr val="819198"/>
                </a:solidFill>
                <a:latin typeface="-apple-system-font" charset="0"/>
              </a:rPr>
              <a:t>的目的是什么呢？</a:t>
            </a:r>
            <a:endParaRPr lang="en-US" altLang="zh-CN" sz="3200" dirty="0">
              <a:solidFill>
                <a:srgbClr val="819198"/>
              </a:solidFill>
              <a:latin typeface="-apple-system-fon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加速开发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减少并消除样板代码</a:t>
            </a:r>
            <a:endParaRPr lang="en-US" altLang="zh-CN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构建高品质，强大的应用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0" y="1104466"/>
            <a:ext cx="405130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0217" y="270182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467487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Jetpack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3" y="758850"/>
            <a:ext cx="1460500" cy="146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59" y="720175"/>
            <a:ext cx="1473200" cy="146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50" y="758850"/>
            <a:ext cx="14732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136" y="746150"/>
            <a:ext cx="1460500" cy="1473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0493" y="21446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Roboto" charset="0"/>
              </a:rPr>
              <a:t>基础</a:t>
            </a:r>
            <a:endParaRPr lang="en-US" altLang="zh-CN" sz="2400" b="0" i="0" dirty="0">
              <a:solidFill>
                <a:srgbClr val="FFC000"/>
              </a:solidFill>
              <a:effectLst/>
              <a:latin typeface="Roboto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974" y="22193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Roboto" charset="0"/>
              </a:rPr>
              <a:t>架构</a:t>
            </a:r>
            <a:endParaRPr lang="en-US" altLang="zh-CN" sz="2400" b="0" i="0" dirty="0">
              <a:solidFill>
                <a:schemeClr val="accent6">
                  <a:lumMod val="75000"/>
                </a:schemeClr>
              </a:solidFill>
              <a:effectLst/>
              <a:latin typeface="Roboto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584" y="21989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Roboto" charset="0"/>
              </a:rPr>
              <a:t>行为</a:t>
            </a:r>
            <a:endParaRPr lang="en-US" altLang="zh-CN" sz="2400" b="0" i="0" dirty="0">
              <a:solidFill>
                <a:srgbClr val="FF0000"/>
              </a:solidFill>
              <a:effectLst/>
              <a:latin typeface="Roboto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45571" y="223205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Roboto" charset="0"/>
              </a:rPr>
              <a:t>UI</a:t>
            </a:r>
            <a:endParaRPr lang="en-US" altLang="zh-CN" sz="2400" b="0" i="0" dirty="0">
              <a:solidFill>
                <a:schemeClr val="accent1"/>
              </a:solidFill>
              <a:effectLst/>
              <a:latin typeface="Roboto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7947" y="2837975"/>
            <a:ext cx="1511952" cy="341632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AppCompat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Android KTX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Multidex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Test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22106" y="2841950"/>
            <a:ext cx="1881066" cy="3554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DataBinding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Lifecycles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LiveData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Navigation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Paging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Room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ViewModel</a:t>
            </a:r>
            <a:endParaRPr lang="en-US" altLang="zh-CN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</a:rPr>
              <a:t>WorkManager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97570" y="2837975"/>
            <a:ext cx="2373297" cy="25853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Download manager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Media &amp; playback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Notifications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Permissions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Sharing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Slices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9079" y="2837975"/>
            <a:ext cx="2701871" cy="30008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Animation &amp; transitions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Auto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Emoji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FragmentLayout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Palette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TV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Wear OS by Google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97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196088" y="3475355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317081" y="4283685"/>
            <a:ext cx="1525905" cy="163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Fragment常规使用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原则与“坑”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285751" y="3595131"/>
            <a:ext cx="2214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站在设计者的角度理解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753074" y="3556386"/>
            <a:ext cx="18948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你所不知道的 app架构演进</a:t>
            </a:r>
            <a:endParaRPr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1442" y="2607840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60289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324943" y="4154763"/>
            <a:ext cx="1750060" cy="101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我们为什么要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学习Android新技术？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两种方案对比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410" y="2621280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事务处理麻烦，容易出错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可读性差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可复用性差 （业务与视图耦合）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6615" y="2621915"/>
            <a:ext cx="431990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代码简洁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可读性高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充分解耦 （业务与视图隔离）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6850" y="2621915"/>
            <a:ext cx="12674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zh-CN" altLang="en-US" sz="7200" b="1">
              <a:blipFill>
                <a:blip r:embed="rId3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0093" y="1312545"/>
            <a:ext cx="40239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fragment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2415" y="1152525"/>
            <a:ext cx="47421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Navigation</a:t>
            </a:r>
            <a:endParaRPr lang="en-US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91795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4897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59633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五步现实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的使用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103721" y="4339565"/>
            <a:ext cx="2187575" cy="132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使用有什么问题？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45771" y="3595131"/>
            <a:ext cx="18948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深入解析</a:t>
            </a:r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448274" y="3556386"/>
            <a:ext cx="25044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Navigation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en-US" alt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Fragment</a:t>
            </a:r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实现底部导航栏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0802" y="270245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站在设计者的角度看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Navigation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jetPack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简介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12903" y="4154763"/>
            <a:ext cx="137414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架构师成长之路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2" grpId="0" bldLvl="0" animBg="1"/>
      <p:bldP spid="73" grpId="0" bldLvl="0" animBg="1"/>
      <p:bldP spid="60" grpId="0"/>
      <p:bldP spid="61" grpId="0"/>
      <p:bldP spid="64" grpId="0"/>
      <p:bldP spid="65" grpId="0"/>
      <p:bldP spid="66" grpId="0"/>
      <p:bldP spid="40" grpId="0"/>
      <p:bldP spid="43" grpId="0" bldLvl="0" animBg="1"/>
      <p:bldP spid="51" grpId="0" animBg="1" autoUpdateAnimBg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ym typeface="+mn-ea"/>
              </a:rPr>
              <a:t>Navigation</a:t>
            </a:r>
            <a:r>
              <a:rPr lang="zh-CN" altLang="en-US" sz="2660">
                <a:sym typeface="+mn-ea"/>
              </a:rPr>
              <a:t>是什么？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4" y="1377489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87385" y="2074545"/>
            <a:ext cx="2561590" cy="2314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43805" y="26511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树根：导航起点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043805" y="382905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树叶：导航目的地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043805" y="324485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树干：导航路径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4333" y="1683392"/>
            <a:ext cx="901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Navigation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目前仅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 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以上版本支持，如果您的版本不足</a:t>
            </a:r>
            <a:r>
              <a:rPr lang="en-US" altLang="zh-CN" b="1" dirty="0">
                <a:solidFill>
                  <a:srgbClr val="999999"/>
                </a:solidFill>
                <a:latin typeface="-apple-system" charset="0"/>
              </a:rPr>
              <a:t>3.2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，请</a:t>
            </a:r>
            <a:r>
              <a:rPr lang="zh-CN" altLang="en-US" b="1" dirty="0">
                <a:solidFill>
                  <a:srgbClr val="6795B5"/>
                </a:solidFill>
                <a:latin typeface="-apple-system" charset="0"/>
                <a:hlinkClick r:id="rId3"/>
              </a:rPr>
              <a:t>点此下载</a:t>
            </a:r>
            <a:r>
              <a:rPr lang="zh-CN" altLang="en-US" b="1" dirty="0">
                <a:solidFill>
                  <a:srgbClr val="999999"/>
                </a:solidFill>
                <a:latin typeface="-apple-system" charset="0"/>
              </a:rPr>
              <a:t>预览版</a:t>
            </a:r>
            <a:r>
              <a:rPr lang="en-US" altLang="zh-CN" b="1" dirty="0" err="1">
                <a:solidFill>
                  <a:srgbClr val="999999"/>
                </a:solidFill>
                <a:latin typeface="-apple-system" charset="0"/>
              </a:rPr>
              <a:t>AndroidStudio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5" y="1158885"/>
            <a:ext cx="1163855" cy="11708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54333" y="2438995"/>
            <a:ext cx="907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如果使用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Beta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Release Candidate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或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Stable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构建，则必须启用导航编辑器。点击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File &gt; Settings(Android Studio &gt; Preferences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on Mac)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，在左侧菜单中选择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Experimental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，然后勾选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Enable Navigation Editor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并且重启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-apple-system" charset="0"/>
              </a:rPr>
              <a:t>Android Studio</a:t>
            </a:r>
            <a:endParaRPr lang="zh-CN" altLang="en-US" b="0" i="0" dirty="0">
              <a:solidFill>
                <a:schemeClr val="accent4">
                  <a:lumMod val="75000"/>
                </a:schemeClr>
              </a:solidFill>
              <a:effectLst/>
              <a:latin typeface="-apple-system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33" y="3799227"/>
            <a:ext cx="7378700" cy="166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4903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五步使用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Navigation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4877" y="1158885"/>
            <a:ext cx="6587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一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在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Module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下的</a:t>
            </a:r>
            <a:r>
              <a:rPr lang="en-US" altLang="zh-CN" sz="2400" b="1" dirty="0" err="1">
                <a:solidFill>
                  <a:srgbClr val="00B0F0"/>
                </a:solidFill>
                <a:latin typeface="-apple-system" charset="0"/>
              </a:rPr>
              <a:t>build.gradle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中添加以下依赖：</a:t>
            </a:r>
            <a:endParaRPr lang="en-US" altLang="zh-CN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7" y="1772022"/>
            <a:ext cx="8851900" cy="1346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877" y="3269694"/>
            <a:ext cx="4918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二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.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 新建几个</a:t>
            </a:r>
            <a:r>
              <a:rPr lang="en-US" altLang="zh-CN" sz="2400" b="1" dirty="0">
                <a:solidFill>
                  <a:srgbClr val="00B0F0"/>
                </a:solidFill>
                <a:latin typeface="-apple-system" charset="0"/>
              </a:rPr>
              <a:t>Activity/Fragment</a:t>
            </a:r>
            <a:r>
              <a:rPr lang="zh-CN" altLang="en-US" sz="2400" b="1" dirty="0">
                <a:solidFill>
                  <a:srgbClr val="00B0F0"/>
                </a:solidFill>
                <a:latin typeface="-apple-system" charset="0"/>
              </a:rPr>
              <a:t>页面</a:t>
            </a:r>
            <a:endParaRPr lang="zh-CN" altLang="en-US" sz="2400" b="1" dirty="0">
              <a:solidFill>
                <a:srgbClr val="00B0F0"/>
              </a:solidFill>
              <a:latin typeface="-apple-system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7" y="3882831"/>
            <a:ext cx="297180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PA" val="v4.1.3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PA" val="v4.1.3"/>
</p:tagLst>
</file>

<file path=ppt/tags/tag145.xml><?xml version="1.0" encoding="utf-8"?>
<p:tagLst xmlns:p="http://schemas.openxmlformats.org/presentationml/2006/main">
  <p:tag name="PA" val="v4.1.3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PA" val="v4.1.3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PA" val="v4.1.3"/>
</p:tagLst>
</file>

<file path=ppt/tags/tag151.xml><?xml version="1.0" encoding="utf-8"?>
<p:tagLst xmlns:p="http://schemas.openxmlformats.org/presentationml/2006/main">
  <p:tag name="PA" val="v4.1.3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KSO_WM_DOC_GUID" val="{7cd3a2df-b894-4593-91dd-941fae4c5e92}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5710</Words>
  <Application>WPS 演示</Application>
  <PresentationFormat>宽屏</PresentationFormat>
  <Paragraphs>619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Wingdings</vt:lpstr>
      <vt:lpstr>-apple-system</vt:lpstr>
      <vt:lpstr>Segoe Print</vt:lpstr>
      <vt:lpstr>Arial Unicode MS</vt:lpstr>
      <vt:lpstr>Source Code Pro</vt:lpstr>
      <vt:lpstr>Verdana</vt:lpstr>
      <vt:lpstr>-apple-system-font</vt:lpstr>
      <vt:lpstr>Roboto</vt:lpstr>
      <vt:lpstr>Source Sans Pro</vt:lpstr>
      <vt:lpstr>Roboto condensed</vt:lpstr>
      <vt:lpstr>等线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4928</cp:revision>
  <dcterms:created xsi:type="dcterms:W3CDTF">2016-08-30T15:34:00Z</dcterms:created>
  <dcterms:modified xsi:type="dcterms:W3CDTF">2019-05-03T11:45:11Z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